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99" r:id="rId1"/>
  </p:sldMasterIdLst>
  <p:sldIdLst>
    <p:sldId id="274" r:id="rId2"/>
    <p:sldId id="272" r:id="rId3"/>
    <p:sldId id="273" r:id="rId4"/>
    <p:sldId id="275" r:id="rId5"/>
    <p:sldId id="267" r:id="rId6"/>
    <p:sldId id="268" r:id="rId7"/>
    <p:sldId id="269" r:id="rId8"/>
    <p:sldId id="259" r:id="rId9"/>
    <p:sldId id="265" r:id="rId10"/>
    <p:sldId id="260" r:id="rId11"/>
    <p:sldId id="261" r:id="rId12"/>
    <p:sldId id="262" r:id="rId13"/>
    <p:sldId id="270" r:id="rId14"/>
    <p:sldId id="258" r:id="rId15"/>
    <p:sldId id="264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B8374-2F6B-A845-9456-35D355DB34D0}" type="datetimeFigureOut">
              <a:rPr lang="en-US" smtClean="0"/>
              <a:t>24/03/2015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B8374-2F6B-A845-9456-35D355DB34D0}" type="datetimeFigureOut">
              <a:rPr lang="en-US" smtClean="0"/>
              <a:t>24/03/2015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E33D-8F9B-FC43-BA23-EB6FE5B69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B8374-2F6B-A845-9456-35D355DB34D0}" type="datetimeFigureOut">
              <a:rPr lang="en-US" smtClean="0"/>
              <a:t>24/03/2015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E33D-8F9B-FC43-BA23-EB6FE5B69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B8374-2F6B-A845-9456-35D355DB34D0}" type="datetimeFigureOut">
              <a:rPr lang="en-US" smtClean="0"/>
              <a:t>24/03/2015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E33D-8F9B-FC43-BA23-EB6FE5B69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B8374-2F6B-A845-9456-35D355DB34D0}" type="datetimeFigureOut">
              <a:rPr lang="en-US" smtClean="0"/>
              <a:t>24/03/2015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E33D-8F9B-FC43-BA23-EB6FE5B69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B8374-2F6B-A845-9456-35D355DB34D0}" type="datetimeFigureOut">
              <a:rPr lang="en-US" smtClean="0"/>
              <a:t>24/03/2015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E33D-8F9B-FC43-BA23-EB6FE5B69FF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B8374-2F6B-A845-9456-35D355DB34D0}" type="datetimeFigureOut">
              <a:rPr lang="en-US" smtClean="0"/>
              <a:t>24/03/2015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E33D-8F9B-FC43-BA23-EB6FE5B69FF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B8374-2F6B-A845-9456-35D355DB34D0}" type="datetimeFigureOut">
              <a:rPr lang="en-US" smtClean="0"/>
              <a:t>24/03/2015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E33D-8F9B-FC43-BA23-EB6FE5B69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B8374-2F6B-A845-9456-35D355DB34D0}" type="datetimeFigureOut">
              <a:rPr lang="en-US" smtClean="0"/>
              <a:t>24/03/2015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E33D-8F9B-FC43-BA23-EB6FE5B69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B8374-2F6B-A845-9456-35D355DB34D0}" type="datetimeFigureOut">
              <a:rPr lang="en-US" smtClean="0"/>
              <a:t>24/03/2015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B8374-2F6B-A845-9456-35D355DB34D0}" type="datetimeFigureOut">
              <a:rPr lang="en-US" smtClean="0"/>
              <a:t>24/03/2015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BE33D-8F9B-FC43-BA23-EB6FE5B69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D44B8374-2F6B-A845-9456-35D355DB34D0}" type="datetimeFigureOut">
              <a:rPr lang="en-US" smtClean="0"/>
              <a:t>24/03/2015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D6BE33D-8F9B-FC43-BA23-EB6FE5B69FF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625" y="0"/>
            <a:ext cx="9180430" cy="64337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4900" dirty="0" smtClean="0">
                <a:latin typeface="Bradley Hand ITC TT-Bold"/>
                <a:cs typeface="Bradley Hand ITC TT-Bold"/>
              </a:rPr>
              <a:t>Hattie </a:t>
            </a:r>
            <a:r>
              <a:rPr lang="en-US" sz="4900" dirty="0">
                <a:latin typeface="Bradley Hand ITC TT-Bold"/>
                <a:cs typeface="Bradley Hand ITC TT-Bold"/>
              </a:rPr>
              <a:t>and </a:t>
            </a:r>
            <a:r>
              <a:rPr lang="en-US" sz="4900" dirty="0" err="1">
                <a:latin typeface="Bradley Hand ITC TT-Bold"/>
                <a:cs typeface="Bradley Hand ITC TT-Bold"/>
              </a:rPr>
              <a:t>Timperley</a:t>
            </a:r>
            <a:r>
              <a:rPr lang="en-US" sz="4900" dirty="0">
                <a:latin typeface="Bradley Hand ITC TT-Bold"/>
                <a:cs typeface="Bradley Hand ITC TT-Bold"/>
              </a:rPr>
              <a:t> (2007</a:t>
            </a:r>
            <a:r>
              <a:rPr lang="en-US" sz="4900" dirty="0" smtClean="0">
                <a:latin typeface="Bradley Hand ITC TT-Bold"/>
                <a:cs typeface="Bradley Hand ITC TT-Bold"/>
              </a:rPr>
              <a:t>)</a:t>
            </a:r>
            <a:br>
              <a:rPr lang="en-US" sz="4900" dirty="0" smtClean="0">
                <a:latin typeface="Bradley Hand ITC TT-Bold"/>
                <a:cs typeface="Bradley Hand ITC TT-Bold"/>
              </a:rPr>
            </a:br>
            <a:r>
              <a:rPr lang="en-US" sz="4900" dirty="0" smtClean="0">
                <a:latin typeface="Bradley Hand ITC TT-Bold"/>
                <a:cs typeface="Bradley Hand ITC TT-Bold"/>
              </a:rPr>
              <a:t> </a:t>
            </a:r>
            <a:r>
              <a:rPr lang="en-US" sz="4900" dirty="0">
                <a:latin typeface="Bradley Hand ITC TT-Bold"/>
                <a:cs typeface="Bradley Hand ITC TT-Bold"/>
              </a:rPr>
              <a:t>describe three questions that guide learning for students: </a:t>
            </a:r>
            <a:br>
              <a:rPr lang="en-US" sz="4900" dirty="0">
                <a:latin typeface="Bradley Hand ITC TT-Bold"/>
                <a:cs typeface="Bradley Hand ITC TT-Bold"/>
              </a:rPr>
            </a:br>
            <a:r>
              <a:rPr lang="en-US" sz="4900" dirty="0" smtClean="0">
                <a:latin typeface="Bradley Hand ITC TT-Bold"/>
                <a:cs typeface="Bradley Hand ITC TT-Bold"/>
              </a:rPr>
              <a:t/>
            </a:r>
            <a:br>
              <a:rPr lang="en-US" sz="4900" dirty="0" smtClean="0">
                <a:latin typeface="Bradley Hand ITC TT-Bold"/>
                <a:cs typeface="Bradley Hand ITC TT-Bold"/>
              </a:rPr>
            </a:br>
            <a:r>
              <a:rPr lang="en-US" sz="49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Where </a:t>
            </a:r>
            <a:r>
              <a:rPr lang="en-US" sz="49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am I going? </a:t>
            </a:r>
            <a:r>
              <a:rPr lang="en-US" sz="4900" dirty="0">
                <a:latin typeface="Bradley Hand ITC TT-Bold"/>
                <a:cs typeface="Bradley Hand ITC TT-Bold"/>
              </a:rPr>
              <a:t>(Learning intentions) </a:t>
            </a:r>
            <a:r>
              <a:rPr lang="en-US" sz="4900" dirty="0" smtClean="0">
                <a:latin typeface="Bradley Hand ITC TT-Bold"/>
                <a:cs typeface="Bradley Hand ITC TT-Bold"/>
              </a:rPr>
              <a:t/>
            </a:r>
            <a:br>
              <a:rPr lang="en-US" sz="4900" dirty="0" smtClean="0">
                <a:latin typeface="Bradley Hand ITC TT-Bold"/>
                <a:cs typeface="Bradley Hand ITC TT-Bold"/>
              </a:rPr>
            </a:br>
            <a:r>
              <a:rPr lang="en-US" sz="49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How </a:t>
            </a:r>
            <a:r>
              <a:rPr lang="en-US" sz="49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am I going? </a:t>
            </a:r>
            <a:r>
              <a:rPr lang="en-US" sz="4900" dirty="0">
                <a:latin typeface="Bradley Hand ITC TT-Bold"/>
                <a:cs typeface="Bradley Hand ITC TT-Bold"/>
              </a:rPr>
              <a:t>(Success Criteria) </a:t>
            </a:r>
            <a:r>
              <a:rPr lang="en-US" sz="4900" dirty="0" smtClean="0">
                <a:latin typeface="Bradley Hand ITC TT-Bold"/>
                <a:cs typeface="Bradley Hand ITC TT-Bold"/>
              </a:rPr>
              <a:t/>
            </a:r>
            <a:br>
              <a:rPr lang="en-US" sz="4900" dirty="0" smtClean="0">
                <a:latin typeface="Bradley Hand ITC TT-Bold"/>
                <a:cs typeface="Bradley Hand ITC TT-Bold"/>
              </a:rPr>
            </a:br>
            <a:r>
              <a:rPr lang="en-US" sz="49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Where </a:t>
            </a:r>
            <a:r>
              <a:rPr lang="en-US" sz="49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to next? </a:t>
            </a:r>
            <a:r>
              <a:rPr lang="en-US" sz="4900" dirty="0">
                <a:latin typeface="Bradley Hand ITC TT-Bold"/>
                <a:cs typeface="Bradley Hand ITC TT-Bold"/>
              </a:rPr>
              <a:t>(Feedback) </a:t>
            </a:r>
            <a:br>
              <a:rPr lang="en-US" sz="4900" dirty="0">
                <a:latin typeface="Bradley Hand ITC TT-Bold"/>
                <a:cs typeface="Bradley Hand ITC TT-Bold"/>
              </a:rPr>
            </a:br>
            <a:endParaRPr lang="en-US" sz="4900" dirty="0">
              <a:latin typeface="Bradley Hand ITC TT-Bold"/>
              <a:cs typeface="Bradley Hand ITC TT-Bold"/>
            </a:endParaRPr>
          </a:p>
        </p:txBody>
      </p:sp>
    </p:spTree>
    <p:extLst>
      <p:ext uri="{BB962C8B-B14F-4D97-AF65-F5344CB8AC3E}">
        <p14:creationId xmlns:p14="http://schemas.microsoft.com/office/powerpoint/2010/main" val="877676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9035"/>
            <a:ext cx="7772400" cy="1186810"/>
          </a:xfrm>
        </p:spPr>
        <p:txBody>
          <a:bodyPr/>
          <a:lstStyle/>
          <a:p>
            <a:r>
              <a:rPr lang="en-US" dirty="0" smtClean="0"/>
              <a:t>Year 5 </a:t>
            </a:r>
            <a:r>
              <a:rPr lang="en-US" dirty="0" err="1" smtClean="0"/>
              <a:t>Maths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582415"/>
            <a:ext cx="8015832" cy="495545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AU" sz="3600" dirty="0" smtClean="0">
                <a:solidFill>
                  <a:srgbClr val="FF0000"/>
                </a:solidFill>
              </a:rPr>
              <a:t>Learning Intention: </a:t>
            </a:r>
          </a:p>
          <a:p>
            <a:pPr lvl="0"/>
            <a:r>
              <a:rPr lang="en-AU" sz="39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Using </a:t>
            </a:r>
            <a:r>
              <a:rPr lang="en-AU" sz="39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rounding and estimating of whole numbers</a:t>
            </a:r>
            <a:r>
              <a:rPr lang="en-AU" sz="3900" b="1" dirty="0" smtClean="0">
                <a:solidFill>
                  <a:srgbClr val="FFFFFF"/>
                </a:solidFill>
                <a:effectLst/>
                <a:latin typeface="Bradley Hand ITC TT-Bold"/>
                <a:cs typeface="Bradley Hand ITC TT-Bold"/>
              </a:rPr>
              <a:t> </a:t>
            </a:r>
          </a:p>
          <a:p>
            <a:pPr lvl="0"/>
            <a:r>
              <a:rPr lang="en-AU" sz="3600" dirty="0" smtClean="0">
                <a:solidFill>
                  <a:srgbClr val="FF0000"/>
                </a:solidFill>
              </a:rPr>
              <a:t>Success Criteria: </a:t>
            </a:r>
          </a:p>
          <a:p>
            <a:pPr lvl="0"/>
            <a:r>
              <a:rPr lang="en-AU" sz="39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Round </a:t>
            </a:r>
            <a:r>
              <a:rPr lang="en-AU" sz="39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numbers to the nearest ten or </a:t>
            </a:r>
            <a:r>
              <a:rPr lang="en-AU" sz="39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hundred</a:t>
            </a:r>
            <a:endParaRPr lang="en-AU" sz="39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pPr lvl="0"/>
            <a:r>
              <a:rPr lang="en-AU" sz="39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Use </a:t>
            </a:r>
            <a:r>
              <a:rPr lang="en-AU" sz="39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rounding to estimate answers to </a:t>
            </a:r>
            <a:r>
              <a:rPr lang="en-AU" sz="39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calculations</a:t>
            </a:r>
            <a:endParaRPr lang="en-AU" sz="39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r>
              <a:rPr lang="en-AU" sz="39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Recall </a:t>
            </a:r>
            <a:r>
              <a:rPr lang="en-AU" sz="39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multiplication </a:t>
            </a:r>
            <a:r>
              <a:rPr lang="en-AU" sz="39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facts</a:t>
            </a:r>
            <a:r>
              <a:rPr lang="en-AU" sz="3900" b="1" dirty="0" smtClean="0">
                <a:solidFill>
                  <a:srgbClr val="FFFFFF"/>
                </a:solidFill>
                <a:effectLst/>
                <a:latin typeface="Bradley Hand ITC TT-Bold"/>
                <a:cs typeface="Bradley Hand ITC TT-Bold"/>
              </a:rPr>
              <a:t> </a:t>
            </a:r>
            <a:endParaRPr lang="en-AU" sz="39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pPr lvl="0"/>
            <a:r>
              <a:rPr lang="en-AU" dirty="0" smtClean="0">
                <a:solidFill>
                  <a:srgbClr val="000000"/>
                </a:solidFill>
                <a:effectLst/>
              </a:rPr>
              <a:t> </a:t>
            </a:r>
          </a:p>
          <a:p>
            <a:pPr lvl="0"/>
            <a:endParaRPr lang="en-AU" dirty="0">
              <a:solidFill>
                <a:srgbClr val="000000"/>
              </a:solidFill>
            </a:endParaRPr>
          </a:p>
          <a:p>
            <a:endParaRPr lang="en-AU" dirty="0" smtClean="0">
              <a:solidFill>
                <a:srgbClr val="000000"/>
              </a:solidFill>
              <a:effectLst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08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9035"/>
            <a:ext cx="7772400" cy="1186810"/>
          </a:xfrm>
        </p:spPr>
        <p:txBody>
          <a:bodyPr/>
          <a:lstStyle/>
          <a:p>
            <a:r>
              <a:rPr lang="en-US" dirty="0" smtClean="0"/>
              <a:t>Year 5 </a:t>
            </a:r>
            <a:r>
              <a:rPr lang="en-US" dirty="0" err="1" smtClean="0"/>
              <a:t>Maths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165991"/>
            <a:ext cx="7432948" cy="5371882"/>
          </a:xfrm>
        </p:spPr>
        <p:txBody>
          <a:bodyPr>
            <a:normAutofit fontScale="92500"/>
          </a:bodyPr>
          <a:lstStyle/>
          <a:p>
            <a:pPr lvl="0"/>
            <a:endParaRPr lang="en-AU" dirty="0"/>
          </a:p>
          <a:p>
            <a:r>
              <a:rPr lang="en-AU" sz="3600" dirty="0" smtClean="0">
                <a:solidFill>
                  <a:srgbClr val="000000"/>
                </a:solidFill>
                <a:effectLst/>
              </a:rPr>
              <a:t> </a:t>
            </a:r>
            <a:r>
              <a:rPr lang="en-AU" sz="3600" dirty="0">
                <a:solidFill>
                  <a:srgbClr val="FF0000"/>
                </a:solidFill>
              </a:rPr>
              <a:t>Learning Intention: </a:t>
            </a:r>
          </a:p>
          <a:p>
            <a:pPr lvl="0"/>
            <a:r>
              <a:rPr lang="en-AU" sz="36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Comparing </a:t>
            </a:r>
            <a:r>
              <a:rPr lang="en-AU" sz="36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and ordering unit fractions</a:t>
            </a:r>
            <a:r>
              <a:rPr lang="en-AU" sz="3600" b="1" dirty="0" smtClean="0">
                <a:solidFill>
                  <a:srgbClr val="FFFFFF"/>
                </a:solidFill>
                <a:effectLst/>
                <a:latin typeface="Bradley Hand ITC TT-Bold"/>
                <a:cs typeface="Bradley Hand ITC TT-Bold"/>
              </a:rPr>
              <a:t> </a:t>
            </a:r>
          </a:p>
          <a:p>
            <a:r>
              <a:rPr lang="en-AU" sz="3600" dirty="0">
                <a:solidFill>
                  <a:srgbClr val="FF0000"/>
                </a:solidFill>
              </a:rPr>
              <a:t>Success Criteria: </a:t>
            </a:r>
          </a:p>
          <a:p>
            <a:pPr lvl="0"/>
            <a:r>
              <a:rPr lang="en-AU" sz="3600" dirty="0" smtClean="0">
                <a:solidFill>
                  <a:srgbClr val="000000"/>
                </a:solidFill>
                <a:effectLst/>
              </a:rPr>
              <a:t> </a:t>
            </a:r>
            <a:r>
              <a:rPr lang="en-AU" sz="36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Identify </a:t>
            </a:r>
            <a:r>
              <a:rPr lang="en-AU" sz="36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the larger or smaller of a pair of fractions, justifying </a:t>
            </a:r>
            <a:r>
              <a:rPr lang="en-AU" sz="36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your selection</a:t>
            </a:r>
            <a:endParaRPr lang="en-AU" sz="36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r>
              <a:rPr lang="en-AU" sz="36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Order  </a:t>
            </a:r>
            <a:r>
              <a:rPr lang="en-AU" sz="36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fractions and place on a number line</a:t>
            </a:r>
            <a:r>
              <a:rPr lang="en-AU" sz="3600" b="1" dirty="0" smtClean="0">
                <a:solidFill>
                  <a:srgbClr val="FFFFFF"/>
                </a:solidFill>
                <a:effectLst/>
                <a:latin typeface="Bradley Hand ITC TT-Bold"/>
                <a:cs typeface="Bradley Hand ITC TT-Bold"/>
              </a:rPr>
              <a:t> </a:t>
            </a:r>
            <a:endParaRPr lang="en-AU" sz="36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endParaRPr lang="en-AU" dirty="0" smtClean="0">
              <a:solidFill>
                <a:srgbClr val="000000"/>
              </a:solidFill>
              <a:effectLst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23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9035"/>
            <a:ext cx="7772400" cy="1186810"/>
          </a:xfrm>
        </p:spPr>
        <p:txBody>
          <a:bodyPr>
            <a:normAutofit/>
          </a:bodyPr>
          <a:lstStyle/>
          <a:p>
            <a:r>
              <a:rPr lang="en-US" dirty="0" smtClean="0"/>
              <a:t>Prep </a:t>
            </a:r>
            <a:r>
              <a:rPr lang="en-US" dirty="0" err="1" smtClean="0"/>
              <a:t>Maths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29" y="1415845"/>
            <a:ext cx="7598315" cy="5122028"/>
          </a:xfrm>
        </p:spPr>
        <p:txBody>
          <a:bodyPr>
            <a:normAutofit/>
          </a:bodyPr>
          <a:lstStyle/>
          <a:p>
            <a:r>
              <a:rPr lang="en-AU" sz="3600" dirty="0">
                <a:solidFill>
                  <a:srgbClr val="FF0000"/>
                </a:solidFill>
              </a:rPr>
              <a:t>Learning Intention: </a:t>
            </a:r>
            <a:endParaRPr lang="en-AU" sz="3600" dirty="0" smtClean="0">
              <a:solidFill>
                <a:schemeClr val="tx1"/>
              </a:solidFill>
            </a:endParaRPr>
          </a:p>
          <a:p>
            <a:pPr lvl="0"/>
            <a:r>
              <a:rPr lang="en-AU" sz="3600" b="1" dirty="0" smtClean="0">
                <a:solidFill>
                  <a:schemeClr val="tx1"/>
                </a:solidFill>
                <a:latin typeface="Bradley Hand ITC TT-Bold"/>
                <a:cs typeface="Bradley Hand ITC TT-Bold"/>
              </a:rPr>
              <a:t>Matching </a:t>
            </a:r>
            <a:r>
              <a:rPr lang="en-AU" sz="3600" b="1" dirty="0">
                <a:solidFill>
                  <a:schemeClr val="tx1"/>
                </a:solidFill>
                <a:latin typeface="Bradley Hand ITC TT-Bold"/>
                <a:cs typeface="Bradley Hand ITC TT-Bold"/>
              </a:rPr>
              <a:t>familiar objects</a:t>
            </a:r>
            <a:r>
              <a:rPr lang="en-AU" sz="3600" b="1" dirty="0" smtClean="0">
                <a:solidFill>
                  <a:schemeClr val="tx1"/>
                </a:solidFill>
                <a:effectLst/>
                <a:latin typeface="Bradley Hand ITC TT-Bold"/>
                <a:cs typeface="Bradley Hand ITC TT-Bold"/>
              </a:rPr>
              <a:t>  </a:t>
            </a:r>
          </a:p>
          <a:p>
            <a:r>
              <a:rPr lang="en-AU" sz="3600" dirty="0">
                <a:solidFill>
                  <a:srgbClr val="FF0000"/>
                </a:solidFill>
              </a:rPr>
              <a:t>Success Criteria: </a:t>
            </a:r>
          </a:p>
          <a:p>
            <a:pPr lvl="0"/>
            <a:r>
              <a:rPr lang="en-AU" sz="3600" dirty="0" smtClean="0">
                <a:solidFill>
                  <a:schemeClr val="tx1"/>
                </a:solidFill>
              </a:rPr>
              <a:t> </a:t>
            </a:r>
            <a:r>
              <a:rPr lang="en-AU" sz="3600" b="1" dirty="0" smtClean="0">
                <a:solidFill>
                  <a:schemeClr val="tx1"/>
                </a:solidFill>
                <a:latin typeface="Bradley Hand ITC TT-Bold"/>
                <a:cs typeface="Bradley Hand ITC TT-Bold"/>
              </a:rPr>
              <a:t>Match objects that are the same</a:t>
            </a:r>
          </a:p>
          <a:p>
            <a:pPr lvl="0"/>
            <a:r>
              <a:rPr lang="en-AU" sz="3600" b="1" dirty="0" smtClean="0">
                <a:solidFill>
                  <a:schemeClr val="tx1"/>
                </a:solidFill>
                <a:latin typeface="Bradley Hand ITC TT-Bold"/>
                <a:cs typeface="Bradley Hand ITC TT-Bold"/>
              </a:rPr>
              <a:t>Sort </a:t>
            </a:r>
            <a:r>
              <a:rPr lang="en-AU" sz="3600" b="1" dirty="0">
                <a:solidFill>
                  <a:schemeClr val="tx1"/>
                </a:solidFill>
                <a:latin typeface="Bradley Hand ITC TT-Bold"/>
                <a:cs typeface="Bradley Hand ITC TT-Bold"/>
              </a:rPr>
              <a:t>objects </a:t>
            </a:r>
            <a:r>
              <a:rPr lang="en-AU" sz="3600" b="1" dirty="0" smtClean="0">
                <a:solidFill>
                  <a:schemeClr val="tx1"/>
                </a:solidFill>
                <a:latin typeface="Bradley Hand ITC TT-Bold"/>
                <a:cs typeface="Bradley Hand ITC TT-Bold"/>
              </a:rPr>
              <a:t>looking at their shape</a:t>
            </a:r>
          </a:p>
          <a:p>
            <a:pPr lvl="0"/>
            <a:r>
              <a:rPr lang="en-AU" sz="3600" b="1" dirty="0" smtClean="0">
                <a:solidFill>
                  <a:schemeClr val="tx1"/>
                </a:solidFill>
                <a:latin typeface="Bradley Hand ITC TT-Bold"/>
                <a:cs typeface="Bradley Hand ITC TT-Bold"/>
              </a:rPr>
              <a:t>Give one reason why you have put the same object together</a:t>
            </a:r>
          </a:p>
          <a:p>
            <a:pPr lvl="0"/>
            <a:endParaRPr lang="en-AU" dirty="0">
              <a:solidFill>
                <a:srgbClr val="000000"/>
              </a:solidFill>
            </a:endParaRPr>
          </a:p>
          <a:p>
            <a:endParaRPr lang="en-AU" dirty="0" smtClean="0">
              <a:solidFill>
                <a:srgbClr val="000000"/>
              </a:solidFill>
              <a:effectLst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43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9035"/>
            <a:ext cx="7772400" cy="1186810"/>
          </a:xfrm>
        </p:spPr>
        <p:txBody>
          <a:bodyPr>
            <a:normAutofit/>
          </a:bodyPr>
          <a:lstStyle/>
          <a:p>
            <a:r>
              <a:rPr lang="en-US" dirty="0" smtClean="0"/>
              <a:t>Prep </a:t>
            </a:r>
            <a:r>
              <a:rPr lang="en-US" dirty="0" err="1" smtClean="0"/>
              <a:t>Maths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797" y="1415845"/>
            <a:ext cx="8202017" cy="4809709"/>
          </a:xfrm>
        </p:spPr>
        <p:txBody>
          <a:bodyPr>
            <a:noAutofit/>
          </a:bodyPr>
          <a:lstStyle/>
          <a:p>
            <a:r>
              <a:rPr lang="en-AU" sz="3600" dirty="0">
                <a:solidFill>
                  <a:srgbClr val="FF0000"/>
                </a:solidFill>
              </a:rPr>
              <a:t>Learning Intention: </a:t>
            </a:r>
          </a:p>
          <a:p>
            <a:pPr lvl="0"/>
            <a:r>
              <a:rPr lang="en-AU" sz="36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Counting </a:t>
            </a:r>
            <a:r>
              <a:rPr lang="en-AU" sz="36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to determine how </a:t>
            </a:r>
            <a:r>
              <a:rPr lang="en-AU" sz="36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many</a:t>
            </a:r>
            <a:endParaRPr lang="en-AU" sz="36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r>
              <a:rPr lang="en-AU" sz="3600" dirty="0">
                <a:solidFill>
                  <a:srgbClr val="FF0000"/>
                </a:solidFill>
              </a:rPr>
              <a:t>Success Criteria: </a:t>
            </a:r>
          </a:p>
          <a:p>
            <a:pPr lvl="0"/>
            <a:r>
              <a:rPr lang="en-AU" sz="32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Count </a:t>
            </a:r>
            <a:r>
              <a:rPr lang="en-AU" sz="32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forwards and backwards from </a:t>
            </a:r>
            <a:r>
              <a:rPr lang="en-AU" sz="32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a starting point </a:t>
            </a:r>
          </a:p>
          <a:p>
            <a:pPr lvl="0"/>
            <a:r>
              <a:rPr lang="en-AU" sz="32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Count how many things are in each group</a:t>
            </a:r>
          </a:p>
          <a:p>
            <a:pPr lvl="0"/>
            <a:r>
              <a:rPr lang="en-AU" sz="32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Show your counting – draw a picture</a:t>
            </a:r>
          </a:p>
          <a:p>
            <a:pPr lvl="0"/>
            <a:r>
              <a:rPr lang="en-AU" sz="32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Show which group has more or less</a:t>
            </a:r>
            <a:endParaRPr lang="en-US" sz="32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</p:txBody>
      </p:sp>
    </p:spTree>
    <p:extLst>
      <p:ext uri="{BB962C8B-B14F-4D97-AF65-F5344CB8AC3E}">
        <p14:creationId xmlns:p14="http://schemas.microsoft.com/office/powerpoint/2010/main" val="211709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9035"/>
            <a:ext cx="7772400" cy="11868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800" dirty="0" smtClean="0"/>
              <a:t>Year 3 Science – Is it living?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711" y="1165991"/>
            <a:ext cx="8493460" cy="5371882"/>
          </a:xfrm>
        </p:spPr>
        <p:txBody>
          <a:bodyPr>
            <a:normAutofit fontScale="55000" lnSpcReduction="20000"/>
          </a:bodyPr>
          <a:lstStyle/>
          <a:p>
            <a:pPr lvl="0"/>
            <a:endParaRPr lang="en-AU" dirty="0"/>
          </a:p>
          <a:p>
            <a:pPr lvl="0"/>
            <a:r>
              <a:rPr lang="en-AU" sz="4100" b="1" dirty="0">
                <a:solidFill>
                  <a:schemeClr val="tx1"/>
                </a:solidFill>
                <a:latin typeface="Bradley Hand ITC TT-Bold"/>
                <a:cs typeface="Bradley Hand ITC TT-Bold"/>
              </a:rPr>
              <a:t>Exploring non- living things</a:t>
            </a:r>
            <a:r>
              <a:rPr lang="en-AU" sz="4100" b="1" dirty="0" smtClean="0">
                <a:solidFill>
                  <a:schemeClr val="tx1"/>
                </a:solidFill>
                <a:effectLst/>
                <a:latin typeface="Bradley Hand ITC TT-Bold"/>
                <a:cs typeface="Bradley Hand ITC TT-Bold"/>
              </a:rPr>
              <a:t> </a:t>
            </a:r>
          </a:p>
          <a:p>
            <a:pPr lvl="0"/>
            <a:endParaRPr lang="en-AU" sz="4600" dirty="0" smtClean="0">
              <a:solidFill>
                <a:srgbClr val="FF0000"/>
              </a:solidFill>
            </a:endParaRPr>
          </a:p>
          <a:p>
            <a:pPr lvl="0"/>
            <a:r>
              <a:rPr lang="en-AU" sz="4600" dirty="0" smtClean="0">
                <a:solidFill>
                  <a:srgbClr val="FF0000"/>
                </a:solidFill>
              </a:rPr>
              <a:t>Learning </a:t>
            </a:r>
            <a:r>
              <a:rPr lang="en-AU" sz="4600" dirty="0">
                <a:solidFill>
                  <a:srgbClr val="FF0000"/>
                </a:solidFill>
              </a:rPr>
              <a:t>Intention: </a:t>
            </a:r>
          </a:p>
          <a:p>
            <a:r>
              <a:rPr lang="en-AU" sz="41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Show that </a:t>
            </a:r>
            <a:r>
              <a:rPr lang="en-AU" sz="41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things can be grouped as non-living</a:t>
            </a:r>
            <a:r>
              <a:rPr lang="en-AU" sz="41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.</a:t>
            </a:r>
          </a:p>
          <a:p>
            <a:endParaRPr lang="en-AU" sz="41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r>
              <a:rPr lang="en-AU" sz="4400" dirty="0">
                <a:solidFill>
                  <a:srgbClr val="FF0000"/>
                </a:solidFill>
                <a:cs typeface="Bradley Hand ITC TT-Bold"/>
              </a:rPr>
              <a:t>Success Criteria: </a:t>
            </a:r>
            <a:endParaRPr lang="en-AU" sz="4400" dirty="0" smtClean="0">
              <a:solidFill>
                <a:srgbClr val="FF0000"/>
              </a:solidFill>
              <a:cs typeface="Bradley Hand ITC TT-Bold"/>
            </a:endParaRPr>
          </a:p>
          <a:p>
            <a:r>
              <a:rPr lang="en-AU" sz="49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I</a:t>
            </a:r>
            <a:r>
              <a:rPr lang="en-AU" sz="49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dentify </a:t>
            </a:r>
            <a:r>
              <a:rPr lang="en-AU" sz="49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non-living objects</a:t>
            </a:r>
          </a:p>
          <a:p>
            <a:pPr lvl="0"/>
            <a:r>
              <a:rPr lang="en-AU" sz="49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Collect evidence of non-living things through a field walk</a:t>
            </a:r>
          </a:p>
          <a:p>
            <a:pPr lvl="0"/>
            <a:r>
              <a:rPr lang="en-AU" sz="49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Create an identification card</a:t>
            </a:r>
          </a:p>
          <a:p>
            <a:pPr lvl="0"/>
            <a:r>
              <a:rPr lang="en-AU" sz="49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Create a key for non-living things</a:t>
            </a:r>
          </a:p>
          <a:p>
            <a:r>
              <a:rPr lang="en-AU" sz="49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Share conclusions about non-living</a:t>
            </a:r>
            <a:r>
              <a:rPr lang="en-AU" sz="4900" b="1" dirty="0" smtClean="0">
                <a:solidFill>
                  <a:srgbClr val="FFFFFF"/>
                </a:solidFill>
                <a:effectLst/>
                <a:latin typeface="Bradley Hand ITC TT-Bold"/>
                <a:cs typeface="Bradley Hand ITC TT-Bold"/>
              </a:rPr>
              <a:t> things</a:t>
            </a:r>
          </a:p>
          <a:p>
            <a:pPr lvl="0"/>
            <a:endParaRPr lang="en-AU" sz="46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endParaRPr lang="en-AU" dirty="0" smtClean="0">
              <a:solidFill>
                <a:srgbClr val="000000"/>
              </a:solidFill>
              <a:effectLst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85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9035"/>
            <a:ext cx="7772400" cy="1186810"/>
          </a:xfrm>
        </p:spPr>
        <p:txBody>
          <a:bodyPr/>
          <a:lstStyle/>
          <a:p>
            <a:r>
              <a:rPr lang="en-US" dirty="0" smtClean="0"/>
              <a:t>Year 4 Science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538" y="1415845"/>
            <a:ext cx="8555912" cy="5122028"/>
          </a:xfrm>
        </p:spPr>
        <p:txBody>
          <a:bodyPr>
            <a:normAutofit fontScale="25000" lnSpcReduction="20000"/>
          </a:bodyPr>
          <a:lstStyle/>
          <a:p>
            <a:r>
              <a:rPr lang="en-AU" sz="14400" dirty="0">
                <a:solidFill>
                  <a:srgbClr val="FF0000"/>
                </a:solidFill>
              </a:rPr>
              <a:t>Learning Intention: </a:t>
            </a:r>
            <a:endParaRPr lang="en-GB" sz="14400" dirty="0" smtClean="0">
              <a:solidFill>
                <a:srgbClr val="000000"/>
              </a:solidFill>
            </a:endParaRPr>
          </a:p>
          <a:p>
            <a:r>
              <a:rPr lang="en-GB" sz="144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Recognise </a:t>
            </a:r>
            <a:r>
              <a:rPr lang="en-GB" sz="144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and understand that the world has many different natural regions (biomes)</a:t>
            </a:r>
            <a:r>
              <a:rPr lang="en-GB" sz="144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.</a:t>
            </a:r>
          </a:p>
          <a:p>
            <a:r>
              <a:rPr lang="en-AU" sz="13200" dirty="0">
                <a:solidFill>
                  <a:srgbClr val="FF0000"/>
                </a:solidFill>
              </a:rPr>
              <a:t>Success Criteria: </a:t>
            </a:r>
            <a:endParaRPr lang="en-GB" sz="12000" dirty="0">
              <a:solidFill>
                <a:srgbClr val="000000"/>
              </a:solidFill>
            </a:endParaRPr>
          </a:p>
          <a:p>
            <a:r>
              <a:rPr lang="en-GB" sz="128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Name </a:t>
            </a:r>
            <a:r>
              <a:rPr lang="en-GB" sz="128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the biome </a:t>
            </a:r>
            <a:r>
              <a:rPr lang="en-GB" sz="128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Australia </a:t>
            </a:r>
            <a:r>
              <a:rPr lang="en-GB" sz="128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is located in. </a:t>
            </a:r>
            <a:endParaRPr lang="en-AU" sz="128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pPr lvl="0"/>
            <a:r>
              <a:rPr lang="en-GB" sz="128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Identify at least 4 other biomes on a world map.</a:t>
            </a:r>
            <a:endParaRPr lang="en-AU" sz="128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pPr lvl="0"/>
            <a:r>
              <a:rPr lang="en-GB" sz="128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Describe where </a:t>
            </a:r>
            <a:r>
              <a:rPr lang="en-GB" sz="128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each of these biomes are located </a:t>
            </a:r>
            <a:r>
              <a:rPr lang="en-GB" sz="128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(using direction</a:t>
            </a:r>
            <a:r>
              <a:rPr lang="en-GB" sz="128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/ latitude </a:t>
            </a:r>
            <a:r>
              <a:rPr lang="en-GB" sz="128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information) </a:t>
            </a:r>
          </a:p>
          <a:p>
            <a:pPr lvl="0"/>
            <a:r>
              <a:rPr lang="en-GB" sz="128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Use an atlas</a:t>
            </a:r>
            <a:endParaRPr lang="en-AU" sz="128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pPr lvl="0"/>
            <a:endParaRPr lang="en-AU" sz="12800" dirty="0">
              <a:latin typeface="Bradley Hand ITC TT-Bold"/>
              <a:cs typeface="Bradley Hand ITC TT-Bold"/>
            </a:endParaRPr>
          </a:p>
          <a:p>
            <a:pPr lvl="0"/>
            <a:r>
              <a:rPr lang="en-AU" sz="12800" dirty="0" smtClean="0">
                <a:solidFill>
                  <a:srgbClr val="000000"/>
                </a:solidFill>
                <a:effectLst/>
                <a:latin typeface="Bradley Hand ITC TT-Bold"/>
                <a:cs typeface="Bradley Hand ITC TT-Bold"/>
              </a:rPr>
              <a:t> </a:t>
            </a:r>
          </a:p>
          <a:p>
            <a:pPr lvl="0"/>
            <a:endParaRPr lang="en-AU" dirty="0">
              <a:solidFill>
                <a:srgbClr val="000000"/>
              </a:solidFill>
            </a:endParaRPr>
          </a:p>
          <a:p>
            <a:endParaRPr lang="en-AU" dirty="0" smtClean="0">
              <a:solidFill>
                <a:srgbClr val="000000"/>
              </a:solidFill>
              <a:effectLst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03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3-17 at 11.32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0" y="0"/>
            <a:ext cx="81982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897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4400" dirty="0">
                <a:latin typeface="Bradley Hand ITC TT-Bold"/>
                <a:ea typeface="ＭＳ Ｐゴシック" charset="0"/>
                <a:cs typeface="Bradley Hand ITC TT-Bold"/>
              </a:rPr>
              <a:t>Can your students answer the following questions</a:t>
            </a:r>
            <a:endParaRPr lang="en-US" sz="4400" dirty="0">
              <a:latin typeface="Bradley Hand ITC TT-Bold"/>
              <a:cs typeface="Bradley Hand ITC TT-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769833"/>
            <a:ext cx="7870502" cy="3539527"/>
          </a:xfrm>
        </p:spPr>
        <p:txBody>
          <a:bodyPr>
            <a:normAutofit/>
          </a:bodyPr>
          <a:lstStyle/>
          <a:p>
            <a:pPr>
              <a:lnSpc>
                <a:spcPct val="60000"/>
              </a:lnSpc>
            </a:pPr>
            <a:r>
              <a:rPr lang="en-US" sz="3600" b="1" dirty="0">
                <a:solidFill>
                  <a:srgbClr val="FFFFFF"/>
                </a:solidFill>
                <a:latin typeface="Bradley Hand ITC TT-Bold"/>
                <a:ea typeface="ＭＳ Ｐゴシック" charset="0"/>
                <a:cs typeface="Bradley Hand ITC TT-Bold"/>
              </a:rPr>
              <a:t>What am I learning?</a:t>
            </a:r>
          </a:p>
          <a:p>
            <a:pPr>
              <a:lnSpc>
                <a:spcPct val="60000"/>
              </a:lnSpc>
            </a:pPr>
            <a:endParaRPr lang="en-NZ" sz="3600" b="1" dirty="0">
              <a:solidFill>
                <a:srgbClr val="FFFFFF"/>
              </a:solidFill>
              <a:latin typeface="Bradley Hand ITC TT-Bold"/>
              <a:ea typeface="ＭＳ Ｐゴシック" charset="0"/>
              <a:cs typeface="Bradley Hand ITC TT-Bold"/>
            </a:endParaRPr>
          </a:p>
          <a:p>
            <a:pPr>
              <a:lnSpc>
                <a:spcPct val="60000"/>
              </a:lnSpc>
            </a:pPr>
            <a:r>
              <a:rPr lang="en-US" sz="3600" b="1" dirty="0">
                <a:solidFill>
                  <a:srgbClr val="FFFFFF"/>
                </a:solidFill>
                <a:latin typeface="Bradley Hand ITC TT-Bold"/>
                <a:ea typeface="ＭＳ Ｐゴシック" charset="0"/>
                <a:cs typeface="Bradley Hand ITC TT-Bold"/>
              </a:rPr>
              <a:t>Why am I learning it?</a:t>
            </a:r>
          </a:p>
          <a:p>
            <a:pPr>
              <a:lnSpc>
                <a:spcPct val="60000"/>
              </a:lnSpc>
            </a:pPr>
            <a:endParaRPr lang="en-NZ" sz="3600" b="1" dirty="0">
              <a:solidFill>
                <a:srgbClr val="FFFFFF"/>
              </a:solidFill>
              <a:latin typeface="Bradley Hand ITC TT-Bold"/>
              <a:ea typeface="ＭＳ Ｐゴシック" charset="0"/>
              <a:cs typeface="Bradley Hand ITC TT-Bold"/>
            </a:endParaRPr>
          </a:p>
          <a:p>
            <a:pPr>
              <a:lnSpc>
                <a:spcPct val="60000"/>
              </a:lnSpc>
            </a:pPr>
            <a:r>
              <a:rPr lang="en-US" sz="3600" b="1" dirty="0">
                <a:solidFill>
                  <a:srgbClr val="FFFFFF"/>
                </a:solidFill>
                <a:latin typeface="Bradley Hand ITC TT-Bold"/>
                <a:ea typeface="ＭＳ Ｐゴシック" charset="0"/>
                <a:cs typeface="Bradley Hand ITC TT-Bold"/>
              </a:rPr>
              <a:t>How will I learn it?  (Process)</a:t>
            </a:r>
          </a:p>
          <a:p>
            <a:pPr>
              <a:lnSpc>
                <a:spcPct val="60000"/>
              </a:lnSpc>
              <a:buFontTx/>
              <a:buNone/>
            </a:pPr>
            <a:endParaRPr lang="en-NZ" sz="3600" b="1" dirty="0">
              <a:solidFill>
                <a:srgbClr val="FFFFFF"/>
              </a:solidFill>
              <a:latin typeface="Bradley Hand ITC TT-Bold"/>
              <a:ea typeface="ＭＳ Ｐゴシック" charset="0"/>
              <a:cs typeface="Bradley Hand ITC TT-Bold"/>
            </a:endParaRPr>
          </a:p>
          <a:p>
            <a:pPr>
              <a:lnSpc>
                <a:spcPct val="60000"/>
              </a:lnSpc>
            </a:pPr>
            <a:r>
              <a:rPr lang="en-US" sz="3600" b="1" dirty="0">
                <a:solidFill>
                  <a:srgbClr val="FFFFFF"/>
                </a:solidFill>
                <a:latin typeface="Bradley Hand ITC TT-Bold"/>
                <a:ea typeface="ＭＳ Ｐゴシック" charset="0"/>
                <a:cs typeface="Bradley Hand ITC TT-Bold"/>
              </a:rPr>
              <a:t>How will I know </a:t>
            </a:r>
            <a:r>
              <a:rPr lang="en-US" sz="3600" b="1" dirty="0" smtClean="0">
                <a:solidFill>
                  <a:srgbClr val="FFFFFF"/>
                </a:solidFill>
                <a:latin typeface="Bradley Hand ITC TT-Bold"/>
                <a:ea typeface="ＭＳ Ｐゴシック" charset="0"/>
                <a:cs typeface="Bradley Hand ITC TT-Bold"/>
              </a:rPr>
              <a:t>I have </a:t>
            </a:r>
            <a:r>
              <a:rPr lang="en-US" sz="3600" b="1" dirty="0">
                <a:solidFill>
                  <a:srgbClr val="FFFFFF"/>
                </a:solidFill>
                <a:latin typeface="Bradley Hand ITC TT-Bold"/>
                <a:ea typeface="ＭＳ Ｐゴシック" charset="0"/>
                <a:cs typeface="Bradley Hand ITC TT-Bold"/>
              </a:rPr>
              <a:t>learnt it? (Product)</a:t>
            </a:r>
            <a:endParaRPr lang="en-NZ" sz="3600" b="1" dirty="0">
              <a:solidFill>
                <a:srgbClr val="FFFFFF"/>
              </a:solidFill>
              <a:latin typeface="Bradley Hand ITC TT-Bold"/>
              <a:ea typeface="ＭＳ Ｐゴシック" charset="0"/>
              <a:cs typeface="Bradley Hand ITC TT-Bold"/>
            </a:endParaRPr>
          </a:p>
          <a:p>
            <a:pPr algn="ctr">
              <a:buNone/>
            </a:pPr>
            <a:endParaRPr lang="en-US" sz="3200" dirty="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69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800" dirty="0">
                <a:latin typeface="Bradley Hand ITC TT-Bold"/>
                <a:cs typeface="Bradley Hand ITC TT-Bold"/>
              </a:rPr>
              <a:t>Learning Intentions</a:t>
            </a:r>
            <a:endParaRPr lang="en-US" sz="4800" dirty="0">
              <a:latin typeface="Bradley Hand ITC TT-Bold"/>
              <a:cs typeface="Bradley Hand ITC TT-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NZ" sz="44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Both </a:t>
            </a:r>
            <a:r>
              <a:rPr lang="en-NZ" sz="44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teacher and student need to be clear about what is being learnt</a:t>
            </a:r>
            <a:r>
              <a:rPr lang="en-NZ" sz="4400" dirty="0">
                <a:cs typeface="Times New Roman" pitchFamily="18" charset="0"/>
              </a:rPr>
              <a:t>.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4" name="Picture 4" descr="C:\Users\j.oconnell\Desktop\clarity targ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220" y="4224370"/>
            <a:ext cx="306070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847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Difference Between Learning Intention and Success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769833"/>
            <a:ext cx="3415599" cy="4088167"/>
          </a:xfrm>
        </p:spPr>
        <p:txBody>
          <a:bodyPr>
            <a:normAutofit/>
          </a:bodyPr>
          <a:lstStyle/>
          <a:p>
            <a:pPr marL="45720" indent="0">
              <a:buNone/>
              <a:defRPr/>
            </a:pPr>
            <a:r>
              <a:rPr lang="en-US" sz="2400" b="1" dirty="0" smtClean="0">
                <a:solidFill>
                  <a:srgbClr val="FF8600"/>
                </a:solidFill>
              </a:rPr>
              <a:t>LEARNING INTENTION</a:t>
            </a:r>
          </a:p>
          <a:p>
            <a:pPr marL="45720" indent="0">
              <a:buNone/>
              <a:defRPr/>
            </a:pPr>
            <a:r>
              <a:rPr lang="en-US" sz="2400" dirty="0" smtClean="0"/>
              <a:t>Broad </a:t>
            </a:r>
            <a:r>
              <a:rPr lang="en-US" sz="2400" dirty="0"/>
              <a:t>statements</a:t>
            </a:r>
          </a:p>
          <a:p>
            <a:pPr marL="45720" indent="0">
              <a:buNone/>
              <a:defRPr/>
            </a:pPr>
            <a:r>
              <a:rPr lang="en-US" sz="2400" dirty="0"/>
              <a:t>General intentions</a:t>
            </a:r>
          </a:p>
          <a:p>
            <a:pPr marL="45720" indent="0">
              <a:buNone/>
              <a:defRPr/>
            </a:pPr>
            <a:r>
              <a:rPr lang="en-US" sz="2400" dirty="0" smtClean="0"/>
              <a:t>Describes </a:t>
            </a:r>
            <a:r>
              <a:rPr lang="en-US" sz="2400" dirty="0"/>
              <a:t>what is to be learned</a:t>
            </a:r>
          </a:p>
          <a:p>
            <a:pPr marL="45720" indent="0">
              <a:buNone/>
              <a:defRPr/>
            </a:pPr>
            <a:r>
              <a:rPr lang="en-US" sz="2400" dirty="0" smtClean="0"/>
              <a:t>Connects </a:t>
            </a:r>
            <a:r>
              <a:rPr lang="en-US" sz="2400" dirty="0"/>
              <a:t>to “big ideas” and prior learning</a:t>
            </a:r>
          </a:p>
          <a:p>
            <a:pPr marL="45720" indent="0">
              <a:buNone/>
              <a:defRPr/>
            </a:pPr>
            <a:r>
              <a:rPr lang="en-US" sz="2400" dirty="0"/>
              <a:t>Often not measureable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08412" y="3019082"/>
            <a:ext cx="32474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FF8600"/>
                </a:solidFill>
              </a:rPr>
              <a:t>SUCCESS CRITERIA</a:t>
            </a:r>
            <a:endParaRPr lang="en-US" sz="2400" dirty="0" smtClean="0"/>
          </a:p>
          <a:p>
            <a:r>
              <a:rPr lang="en-US" sz="2400" dirty="0" smtClean="0"/>
              <a:t>Specific</a:t>
            </a:r>
            <a:endParaRPr lang="en-US" sz="2400" dirty="0"/>
          </a:p>
          <a:p>
            <a:r>
              <a:rPr lang="en-US" sz="2400" dirty="0"/>
              <a:t>Concrete</a:t>
            </a:r>
          </a:p>
          <a:p>
            <a:r>
              <a:rPr lang="en-US" sz="2400" dirty="0"/>
              <a:t>Describes what success looks like when the learning goal is reached</a:t>
            </a:r>
          </a:p>
          <a:p>
            <a:r>
              <a:rPr lang="en-US" sz="2400" dirty="0"/>
              <a:t>Measureable</a:t>
            </a:r>
          </a:p>
        </p:txBody>
      </p:sp>
    </p:spTree>
    <p:extLst>
      <p:ext uri="{BB962C8B-B14F-4D97-AF65-F5344CB8AC3E}">
        <p14:creationId xmlns:p14="http://schemas.microsoft.com/office/powerpoint/2010/main" val="130814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65991"/>
            <a:ext cx="6400800" cy="5371882"/>
          </a:xfrm>
        </p:spPr>
        <p:txBody>
          <a:bodyPr>
            <a:normAutofit/>
          </a:bodyPr>
          <a:lstStyle/>
          <a:p>
            <a:pPr lvl="0"/>
            <a:endParaRPr lang="en-AU" dirty="0"/>
          </a:p>
          <a:p>
            <a:pPr lvl="0"/>
            <a:r>
              <a:rPr lang="en-AU" dirty="0" smtClean="0">
                <a:solidFill>
                  <a:srgbClr val="000000"/>
                </a:solidFill>
                <a:effectLst/>
              </a:rPr>
              <a:t> </a:t>
            </a:r>
          </a:p>
          <a:p>
            <a:pPr lvl="0"/>
            <a:endParaRPr lang="en-AU" dirty="0">
              <a:solidFill>
                <a:srgbClr val="000000"/>
              </a:solidFill>
            </a:endParaRPr>
          </a:p>
          <a:p>
            <a:endParaRPr lang="en-AU" dirty="0" smtClean="0">
              <a:solidFill>
                <a:srgbClr val="000000"/>
              </a:solidFill>
              <a:effectLst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3894" y="458068"/>
            <a:ext cx="7764854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>
                <a:latin typeface="Bradley Hand ITC TT-Bold"/>
                <a:cs typeface="Bradley Hand ITC TT-Bold"/>
              </a:rPr>
              <a:t>Learning Intentions are:</a:t>
            </a:r>
            <a:r>
              <a:rPr lang="en-AU" sz="3600" dirty="0">
                <a:latin typeface="Bradley Hand ITC TT-Bold"/>
                <a:cs typeface="Bradley Hand ITC TT-Bold"/>
              </a:rPr>
              <a:t/>
            </a:r>
            <a:br>
              <a:rPr lang="en-AU" sz="3600" dirty="0">
                <a:latin typeface="Bradley Hand ITC TT-Bold"/>
                <a:cs typeface="Bradley Hand ITC TT-Bold"/>
              </a:rPr>
            </a:br>
            <a:r>
              <a:rPr lang="en-US" sz="3600" u="sng" dirty="0">
                <a:latin typeface="Bradley Hand ITC TT-Bold"/>
                <a:cs typeface="Bradley Hand ITC TT-Bold"/>
              </a:rPr>
              <a:t>For Teachers…</a:t>
            </a:r>
            <a:r>
              <a:rPr lang="en-AU" sz="3600" dirty="0">
                <a:latin typeface="Bradley Hand ITC TT-Bold"/>
                <a:cs typeface="Bradley Hand ITC TT-Bold"/>
              </a:rPr>
              <a:t/>
            </a:r>
            <a:br>
              <a:rPr lang="en-AU" sz="3600" dirty="0">
                <a:latin typeface="Bradley Hand ITC TT-Bold"/>
                <a:cs typeface="Bradley Hand ITC TT-Bold"/>
              </a:rPr>
            </a:br>
            <a:r>
              <a:rPr lang="en-US" sz="3600" dirty="0">
                <a:latin typeface="Bradley Hand ITC TT-Bold"/>
                <a:cs typeface="Bradley Hand ITC TT-Bold"/>
              </a:rPr>
              <a:t> </a:t>
            </a:r>
            <a:r>
              <a:rPr lang="en-US" sz="3600" dirty="0" smtClean="0">
                <a:latin typeface="Bradley Hand ITC TT-Bold"/>
                <a:cs typeface="Bradley Hand ITC TT-Bold"/>
              </a:rPr>
              <a:t>* what </a:t>
            </a:r>
            <a:r>
              <a:rPr lang="en-US" sz="3600" dirty="0">
                <a:latin typeface="Bradley Hand ITC TT-Bold"/>
                <a:cs typeface="Bradley Hand ITC TT-Bold"/>
              </a:rPr>
              <a:t>you want the pupils </a:t>
            </a:r>
            <a:r>
              <a:rPr lang="en-US" sz="3600" dirty="0" smtClean="0">
                <a:latin typeface="Bradley Hand ITC TT-Bold"/>
                <a:cs typeface="Bradley Hand ITC TT-Bold"/>
              </a:rPr>
              <a:t>to       </a:t>
            </a:r>
          </a:p>
          <a:p>
            <a:r>
              <a:rPr lang="en-US" sz="3600" dirty="0" smtClean="0">
                <a:latin typeface="Bradley Hand ITC TT-Bold"/>
                <a:cs typeface="Bradley Hand ITC TT-Bold"/>
              </a:rPr>
              <a:t>    learn</a:t>
            </a:r>
            <a:r>
              <a:rPr lang="en-AU" sz="3600" dirty="0">
                <a:latin typeface="Bradley Hand ITC TT-Bold"/>
                <a:cs typeface="Bradley Hand ITC TT-Bold"/>
              </a:rPr>
              <a:t/>
            </a:r>
            <a:br>
              <a:rPr lang="en-AU" sz="3600" dirty="0">
                <a:latin typeface="Bradley Hand ITC TT-Bold"/>
                <a:cs typeface="Bradley Hand ITC TT-Bold"/>
              </a:rPr>
            </a:br>
            <a:r>
              <a:rPr lang="en-US" sz="3600" dirty="0">
                <a:latin typeface="Bradley Hand ITC TT-Bold"/>
                <a:cs typeface="Bradley Hand ITC TT-Bold"/>
              </a:rPr>
              <a:t> </a:t>
            </a:r>
            <a:r>
              <a:rPr lang="en-US" sz="3600" dirty="0" smtClean="0">
                <a:latin typeface="Bradley Hand ITC TT-Bold"/>
                <a:cs typeface="Bradley Hand ITC TT-Bold"/>
              </a:rPr>
              <a:t>* a </a:t>
            </a:r>
            <a:r>
              <a:rPr lang="en-US" sz="3600" dirty="0">
                <a:latin typeface="Bradley Hand ITC TT-Bold"/>
                <a:cs typeface="Bradley Hand ITC TT-Bold"/>
              </a:rPr>
              <a:t>broad description of </a:t>
            </a:r>
            <a:r>
              <a:rPr lang="en-US" sz="3600" dirty="0" smtClean="0">
                <a:latin typeface="Bradley Hand ITC TT-Bold"/>
                <a:cs typeface="Bradley Hand ITC TT-Bold"/>
              </a:rPr>
              <a:t>what</a:t>
            </a:r>
          </a:p>
          <a:p>
            <a:r>
              <a:rPr lang="en-US" sz="3600" dirty="0">
                <a:latin typeface="Bradley Hand ITC TT-Bold"/>
                <a:cs typeface="Bradley Hand ITC TT-Bold"/>
              </a:rPr>
              <a:t> </a:t>
            </a:r>
            <a:r>
              <a:rPr lang="en-US" sz="3600" dirty="0" smtClean="0">
                <a:latin typeface="Bradley Hand ITC TT-Bold"/>
                <a:cs typeface="Bradley Hand ITC TT-Bold"/>
              </a:rPr>
              <a:t>    learners can </a:t>
            </a:r>
            <a:r>
              <a:rPr lang="en-US" sz="3600" dirty="0">
                <a:latin typeface="Bradley Hand ITC TT-Bold"/>
                <a:cs typeface="Bradley Hand ITC TT-Bold"/>
              </a:rPr>
              <a:t>expect to learn in  </a:t>
            </a:r>
            <a:r>
              <a:rPr lang="en-US" sz="3600" dirty="0" smtClean="0">
                <a:latin typeface="Bradley Hand ITC TT-Bold"/>
                <a:cs typeface="Bradley Hand ITC TT-Bold"/>
              </a:rPr>
              <a:t> </a:t>
            </a:r>
          </a:p>
          <a:p>
            <a:r>
              <a:rPr lang="en-US" sz="3600" dirty="0">
                <a:latin typeface="Bradley Hand ITC TT-Bold"/>
                <a:cs typeface="Bradley Hand ITC TT-Bold"/>
              </a:rPr>
              <a:t> </a:t>
            </a:r>
            <a:r>
              <a:rPr lang="en-US" sz="3600" dirty="0" smtClean="0">
                <a:latin typeface="Bradley Hand ITC TT-Bold"/>
                <a:cs typeface="Bradley Hand ITC TT-Bold"/>
              </a:rPr>
              <a:t>    specific lesson </a:t>
            </a:r>
            <a:r>
              <a:rPr lang="en-US" sz="3600" dirty="0">
                <a:latin typeface="Bradley Hand ITC TT-Bold"/>
                <a:cs typeface="Bradley Hand ITC TT-Bold"/>
              </a:rPr>
              <a:t>or piece </a:t>
            </a:r>
            <a:r>
              <a:rPr lang="en-US" sz="3600" dirty="0" smtClean="0">
                <a:latin typeface="Bradley Hand ITC TT-Bold"/>
                <a:cs typeface="Bradley Hand ITC TT-Bold"/>
              </a:rPr>
              <a:t>of </a:t>
            </a:r>
          </a:p>
          <a:p>
            <a:r>
              <a:rPr lang="en-US" sz="3600" dirty="0" smtClean="0">
                <a:latin typeface="Bradley Hand ITC TT-Bold"/>
                <a:cs typeface="Bradley Hand ITC TT-Bold"/>
              </a:rPr>
              <a:t>     work</a:t>
            </a:r>
            <a:r>
              <a:rPr lang="en-AU" sz="3600" dirty="0">
                <a:latin typeface="Bradley Hand ITC TT-Bold"/>
                <a:cs typeface="Bradley Hand ITC TT-Bold"/>
              </a:rPr>
              <a:t/>
            </a:r>
            <a:br>
              <a:rPr lang="en-AU" sz="3600" dirty="0">
                <a:latin typeface="Bradley Hand ITC TT-Bold"/>
                <a:cs typeface="Bradley Hand ITC TT-Bold"/>
              </a:rPr>
            </a:br>
            <a:r>
              <a:rPr lang="en-AU" sz="3600" dirty="0" smtClean="0">
                <a:latin typeface="Bradley Hand ITC TT-Bold"/>
                <a:cs typeface="Bradley Hand ITC TT-Bold"/>
              </a:rPr>
              <a:t>*  </a:t>
            </a:r>
            <a:r>
              <a:rPr lang="en-US" sz="3600" dirty="0" smtClean="0">
                <a:latin typeface="Bradley Hand ITC TT-Bold"/>
                <a:cs typeface="Bradley Hand ITC TT-Bold"/>
              </a:rPr>
              <a:t>a </a:t>
            </a:r>
            <a:r>
              <a:rPr lang="en-US" sz="3600" dirty="0">
                <a:latin typeface="Bradley Hand ITC TT-Bold"/>
                <a:cs typeface="Bradley Hand ITC TT-Bold"/>
              </a:rPr>
              <a:t>description of </a:t>
            </a:r>
            <a:r>
              <a:rPr lang="en-US" sz="3600" dirty="0" smtClean="0">
                <a:latin typeface="Bradley Hand ITC TT-Bold"/>
                <a:cs typeface="Bradley Hand ITC TT-Bold"/>
              </a:rPr>
              <a:t>the learning          </a:t>
            </a:r>
          </a:p>
          <a:p>
            <a:r>
              <a:rPr lang="en-US" sz="3600" dirty="0" smtClean="0">
                <a:latin typeface="Bradley Hand ITC TT-Bold"/>
                <a:cs typeface="Bradley Hand ITC TT-Bold"/>
              </a:rPr>
              <a:t>    not the task</a:t>
            </a:r>
            <a:r>
              <a:rPr lang="en-AU" sz="3600" dirty="0">
                <a:latin typeface="Bradley Hand ITC TT-Bold"/>
                <a:cs typeface="Bradley Hand ITC TT-Bold"/>
              </a:rPr>
              <a:t/>
            </a:r>
            <a:br>
              <a:rPr lang="en-AU" sz="3600" dirty="0">
                <a:latin typeface="Bradley Hand ITC TT-Bold"/>
                <a:cs typeface="Bradley Hand ITC TT-Bold"/>
              </a:rPr>
            </a:br>
            <a:endParaRPr lang="en-US" sz="3600" dirty="0">
              <a:latin typeface="Bradley Hand ITC TT-Bold"/>
              <a:cs typeface="Bradley Hand ITC TT-Bold"/>
            </a:endParaRPr>
          </a:p>
        </p:txBody>
      </p:sp>
    </p:spTree>
    <p:extLst>
      <p:ext uri="{BB962C8B-B14F-4D97-AF65-F5344CB8AC3E}">
        <p14:creationId xmlns:p14="http://schemas.microsoft.com/office/powerpoint/2010/main" val="352373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990" y="541353"/>
            <a:ext cx="6203555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>
                <a:latin typeface="Bradley Hand ITC TT-Bold"/>
                <a:cs typeface="Bradley Hand ITC TT-Bold"/>
              </a:rPr>
              <a:t>We are learning</a:t>
            </a:r>
            <a:r>
              <a:rPr lang="en-US" sz="3600" dirty="0">
                <a:latin typeface="Bradley Hand ITC TT-Bold"/>
                <a:cs typeface="Bradley Hand ITC TT-Bold"/>
              </a:rPr>
              <a:t>...</a:t>
            </a:r>
            <a:r>
              <a:rPr lang="en-AU" sz="3600" dirty="0">
                <a:latin typeface="Bradley Hand ITC TT-Bold"/>
                <a:cs typeface="Bradley Hand ITC TT-Bold"/>
              </a:rPr>
              <a:t/>
            </a:r>
            <a:br>
              <a:rPr lang="en-AU" sz="3600" dirty="0">
                <a:latin typeface="Bradley Hand ITC TT-Bold"/>
                <a:cs typeface="Bradley Hand ITC TT-Bold"/>
              </a:rPr>
            </a:br>
            <a:r>
              <a:rPr lang="en-US" sz="3600" dirty="0">
                <a:latin typeface="Bradley Hand ITC TT-Bold"/>
                <a:cs typeface="Bradley Hand ITC TT-Bold"/>
              </a:rPr>
              <a:t>...to know</a:t>
            </a:r>
            <a:r>
              <a:rPr lang="en-AU" sz="3600" dirty="0">
                <a:latin typeface="Bradley Hand ITC TT-Bold"/>
                <a:cs typeface="Bradley Hand ITC TT-Bold"/>
              </a:rPr>
              <a:t/>
            </a:r>
            <a:br>
              <a:rPr lang="en-AU" sz="3600" dirty="0">
                <a:latin typeface="Bradley Hand ITC TT-Bold"/>
                <a:cs typeface="Bradley Hand ITC TT-Bold"/>
              </a:rPr>
            </a:br>
            <a:r>
              <a:rPr lang="en-US" sz="3600" dirty="0">
                <a:latin typeface="Bradley Hand ITC TT-Bold"/>
                <a:cs typeface="Bradley Hand ITC TT-Bold"/>
              </a:rPr>
              <a:t>...to see how</a:t>
            </a:r>
            <a:r>
              <a:rPr lang="en-AU" sz="3600" dirty="0">
                <a:latin typeface="Bradley Hand ITC TT-Bold"/>
                <a:cs typeface="Bradley Hand ITC TT-Bold"/>
              </a:rPr>
              <a:t/>
            </a:r>
            <a:br>
              <a:rPr lang="en-AU" sz="3600" dirty="0">
                <a:latin typeface="Bradley Hand ITC TT-Bold"/>
                <a:cs typeface="Bradley Hand ITC TT-Bold"/>
              </a:rPr>
            </a:br>
            <a:r>
              <a:rPr lang="en-US" sz="3600" dirty="0">
                <a:latin typeface="Bradley Hand ITC TT-Bold"/>
                <a:cs typeface="Bradley Hand ITC TT-Bold"/>
              </a:rPr>
              <a:t>...the ways in which</a:t>
            </a:r>
            <a:r>
              <a:rPr lang="en-AU" sz="3600" dirty="0">
                <a:latin typeface="Bradley Hand ITC TT-Bold"/>
                <a:cs typeface="Bradley Hand ITC TT-Bold"/>
              </a:rPr>
              <a:t/>
            </a:r>
            <a:br>
              <a:rPr lang="en-AU" sz="3600" dirty="0">
                <a:latin typeface="Bradley Hand ITC TT-Bold"/>
                <a:cs typeface="Bradley Hand ITC TT-Bold"/>
              </a:rPr>
            </a:br>
            <a:r>
              <a:rPr lang="en-US" sz="3600" dirty="0">
                <a:latin typeface="Bradley Hand ITC TT-Bold"/>
                <a:cs typeface="Bradley Hand ITC TT-Bold"/>
              </a:rPr>
              <a:t>...to understand how</a:t>
            </a:r>
            <a:r>
              <a:rPr lang="en-AU" sz="3600" dirty="0">
                <a:latin typeface="Bradley Hand ITC TT-Bold"/>
                <a:cs typeface="Bradley Hand ITC TT-Bold"/>
              </a:rPr>
              <a:t/>
            </a:r>
            <a:br>
              <a:rPr lang="en-AU" sz="3600" dirty="0">
                <a:latin typeface="Bradley Hand ITC TT-Bold"/>
                <a:cs typeface="Bradley Hand ITC TT-Bold"/>
              </a:rPr>
            </a:br>
            <a:r>
              <a:rPr lang="en-US" sz="3600" dirty="0">
                <a:latin typeface="Bradley Hand ITC TT-Bold"/>
                <a:cs typeface="Bradley Hand ITC TT-Bold"/>
              </a:rPr>
              <a:t>...to use</a:t>
            </a:r>
            <a:r>
              <a:rPr lang="en-AU" sz="3600" dirty="0">
                <a:latin typeface="Bradley Hand ITC TT-Bold"/>
                <a:cs typeface="Bradley Hand ITC TT-Bold"/>
              </a:rPr>
              <a:t/>
            </a:r>
            <a:br>
              <a:rPr lang="en-AU" sz="3600" dirty="0">
                <a:latin typeface="Bradley Hand ITC TT-Bold"/>
                <a:cs typeface="Bradley Hand ITC TT-Bold"/>
              </a:rPr>
            </a:br>
            <a:r>
              <a:rPr lang="en-US" sz="3600" dirty="0">
                <a:latin typeface="Bradley Hand ITC TT-Bold"/>
                <a:cs typeface="Bradley Hand ITC TT-Bold"/>
              </a:rPr>
              <a:t>...to be able to</a:t>
            </a:r>
            <a:r>
              <a:rPr lang="en-AU" sz="3600" dirty="0">
                <a:latin typeface="Bradley Hand ITC TT-Bold"/>
                <a:cs typeface="Bradley Hand ITC TT-Bold"/>
              </a:rPr>
              <a:t/>
            </a:r>
            <a:br>
              <a:rPr lang="en-AU" sz="3600" dirty="0">
                <a:latin typeface="Bradley Hand ITC TT-Bold"/>
                <a:cs typeface="Bradley Hand ITC TT-Bold"/>
              </a:rPr>
            </a:br>
            <a:r>
              <a:rPr lang="en-US" sz="3600" dirty="0">
                <a:latin typeface="Bradley Hand ITC TT-Bold"/>
                <a:cs typeface="Bradley Hand ITC TT-Bold"/>
              </a:rPr>
              <a:t>...to get better at...</a:t>
            </a:r>
            <a:r>
              <a:rPr lang="en-AU" sz="3600" dirty="0">
                <a:latin typeface="Bradley Hand ITC TT-Bold"/>
                <a:cs typeface="Bradley Hand ITC TT-Bold"/>
              </a:rPr>
              <a:t/>
            </a:r>
            <a:br>
              <a:rPr lang="en-AU" sz="3600" dirty="0">
                <a:latin typeface="Bradley Hand ITC TT-Bold"/>
                <a:cs typeface="Bradley Hand ITC TT-Bold"/>
              </a:rPr>
            </a:br>
            <a:endParaRPr lang="en-US" sz="3600" dirty="0">
              <a:latin typeface="Bradley Hand ITC TT-Bold"/>
              <a:cs typeface="Bradley Hand ITC TT-Bold"/>
            </a:endParaRPr>
          </a:p>
        </p:txBody>
      </p:sp>
    </p:spTree>
    <p:extLst>
      <p:ext uri="{BB962C8B-B14F-4D97-AF65-F5344CB8AC3E}">
        <p14:creationId xmlns:p14="http://schemas.microsoft.com/office/powerpoint/2010/main" val="376199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539" y="2144589"/>
            <a:ext cx="8389372" cy="3123188"/>
          </a:xfrm>
        </p:spPr>
        <p:txBody>
          <a:bodyPr>
            <a:noAutofit/>
          </a:bodyPr>
          <a:lstStyle/>
          <a:p>
            <a:pPr lvl="0"/>
            <a:r>
              <a:rPr lang="en-US" sz="4000" b="1" u="sng" dirty="0" smtClean="0">
                <a:latin typeface="Bradley Hand ITC TT-Bold"/>
                <a:cs typeface="Bradley Hand ITC TT-Bold"/>
              </a:rPr>
              <a:t/>
            </a:r>
            <a:br>
              <a:rPr lang="en-US" sz="4000" b="1" u="sng" dirty="0" smtClean="0">
                <a:latin typeface="Bradley Hand ITC TT-Bold"/>
                <a:cs typeface="Bradley Hand ITC TT-Bold"/>
              </a:rPr>
            </a:br>
            <a:r>
              <a:rPr lang="en-US" sz="4000" b="1" u="sng" dirty="0">
                <a:latin typeface="Bradley Hand ITC TT-Bold"/>
                <a:cs typeface="Bradley Hand ITC TT-Bold"/>
              </a:rPr>
              <a:t/>
            </a:r>
            <a:br>
              <a:rPr lang="en-US" sz="4000" b="1" u="sng" dirty="0">
                <a:latin typeface="Bradley Hand ITC TT-Bold"/>
                <a:cs typeface="Bradley Hand ITC TT-Bold"/>
              </a:rPr>
            </a:br>
            <a:r>
              <a:rPr lang="en-US" sz="4000" b="1" u="sng" dirty="0" smtClean="0">
                <a:latin typeface="Bradley Hand ITC TT-Bold"/>
                <a:cs typeface="Bradley Hand ITC TT-Bold"/>
              </a:rPr>
              <a:t/>
            </a:r>
            <a:br>
              <a:rPr lang="en-US" sz="4000" b="1" u="sng" dirty="0" smtClean="0">
                <a:latin typeface="Bradley Hand ITC TT-Bold"/>
                <a:cs typeface="Bradley Hand ITC TT-Bold"/>
              </a:rPr>
            </a:br>
            <a:r>
              <a:rPr lang="en-US" sz="4000" u="sng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Success </a:t>
            </a:r>
            <a:r>
              <a:rPr lang="en-US" sz="4000" u="sng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criteria are:</a:t>
            </a:r>
            <a:r>
              <a:rPr lang="en-AU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/>
            </a:r>
            <a:br>
              <a:rPr lang="en-AU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</a:br>
            <a:r>
              <a:rPr lang="en-AU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* </a:t>
            </a:r>
            <a: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how </a:t>
            </a:r>
            <a:r>
              <a:rPr lang="en-US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the pupils (and teacher</a:t>
            </a:r>
            <a: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)</a:t>
            </a:r>
            <a:b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</a:br>
            <a:r>
              <a:rPr lang="en-US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 </a:t>
            </a:r>
            <a: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  know to </a:t>
            </a:r>
            <a:r>
              <a:rPr lang="en-US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what extent </a:t>
            </a:r>
            <a: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the</a:t>
            </a:r>
            <a:b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</a:br>
            <a:r>
              <a:rPr lang="en-US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 </a:t>
            </a:r>
            <a: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  learning </a:t>
            </a:r>
            <a:r>
              <a:rPr lang="en-US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has </a:t>
            </a:r>
            <a: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been achieved</a:t>
            </a:r>
            <a:r>
              <a:rPr lang="en-US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/>
            </a:r>
            <a:br>
              <a:rPr lang="en-US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</a:br>
            <a:r>
              <a:rPr lang="en-AU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* </a:t>
            </a:r>
            <a: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specific </a:t>
            </a:r>
            <a:r>
              <a:rPr lang="en-US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descriptions of what </a:t>
            </a:r>
            <a: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/>
            </a:r>
            <a:b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</a:br>
            <a:r>
              <a:rPr lang="en-US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 </a:t>
            </a:r>
            <a: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  learners </a:t>
            </a:r>
            <a:r>
              <a:rPr lang="en-US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can expect to </a:t>
            </a:r>
            <a: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learn and   </a:t>
            </a:r>
            <a:b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</a:br>
            <a:r>
              <a:rPr lang="en-US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 </a:t>
            </a:r>
            <a: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  what they need to show evidence </a:t>
            </a:r>
            <a:b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</a:br>
            <a:r>
              <a:rPr lang="en-US" sz="4000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 </a:t>
            </a:r>
            <a:r>
              <a:rPr lang="en-US" sz="4000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  of</a:t>
            </a:r>
            <a:r>
              <a:rPr lang="en-AU" sz="4000" dirty="0" smtClean="0">
                <a:solidFill>
                  <a:srgbClr val="FFFFFF"/>
                </a:solidFill>
                <a:effectLst/>
                <a:latin typeface="Bradley Hand ITC TT-Bold"/>
                <a:cs typeface="Bradley Hand ITC TT-Bold"/>
              </a:rPr>
              <a:t> </a:t>
            </a:r>
            <a:endParaRPr lang="en-US" sz="4000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</p:txBody>
      </p:sp>
    </p:spTree>
    <p:extLst>
      <p:ext uri="{BB962C8B-B14F-4D97-AF65-F5344CB8AC3E}">
        <p14:creationId xmlns:p14="http://schemas.microsoft.com/office/powerpoint/2010/main" val="92542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9035"/>
            <a:ext cx="7772400" cy="1186810"/>
          </a:xfrm>
        </p:spPr>
        <p:txBody>
          <a:bodyPr/>
          <a:lstStyle/>
          <a:p>
            <a:r>
              <a:rPr lang="en-US" dirty="0" smtClean="0"/>
              <a:t>Year 1 </a:t>
            </a:r>
            <a:r>
              <a:rPr lang="en-US" dirty="0" err="1" smtClean="0"/>
              <a:t>Maths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65699"/>
            <a:ext cx="6400800" cy="4872173"/>
          </a:xfrm>
        </p:spPr>
        <p:txBody>
          <a:bodyPr>
            <a:normAutofit/>
          </a:bodyPr>
          <a:lstStyle/>
          <a:p>
            <a:r>
              <a:rPr lang="en-AU" sz="3600" dirty="0">
                <a:solidFill>
                  <a:srgbClr val="FF0000"/>
                </a:solidFill>
              </a:rPr>
              <a:t>Learning Intention: </a:t>
            </a:r>
          </a:p>
          <a:p>
            <a:pPr lvl="0"/>
            <a:r>
              <a:rPr lang="en-AU" sz="36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Use directions</a:t>
            </a:r>
            <a:endParaRPr lang="en-AU" sz="36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r>
              <a:rPr lang="en-AU" sz="3600" dirty="0">
                <a:solidFill>
                  <a:srgbClr val="FF0000"/>
                </a:solidFill>
              </a:rPr>
              <a:t>Success Criteria: </a:t>
            </a:r>
          </a:p>
          <a:p>
            <a:pPr lvl="0"/>
            <a:r>
              <a:rPr lang="en-AU" sz="36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Give </a:t>
            </a:r>
            <a:r>
              <a:rPr lang="en-AU" sz="36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and follow directions</a:t>
            </a:r>
            <a:r>
              <a:rPr lang="en-AU" sz="3600" b="1" dirty="0" smtClean="0">
                <a:solidFill>
                  <a:srgbClr val="FFFFFF"/>
                </a:solidFill>
                <a:effectLst/>
                <a:latin typeface="Bradley Hand ITC TT-Bold"/>
                <a:cs typeface="Bradley Hand ITC TT-Bold"/>
              </a:rPr>
              <a:t> </a:t>
            </a:r>
          </a:p>
          <a:p>
            <a:pPr lvl="0"/>
            <a:r>
              <a:rPr lang="en-AU" sz="36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Follow </a:t>
            </a:r>
            <a:r>
              <a:rPr lang="en-AU" sz="36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directions on a grid</a:t>
            </a:r>
          </a:p>
          <a:p>
            <a:r>
              <a:rPr lang="en-AU" sz="36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Give directions to </a:t>
            </a:r>
            <a:r>
              <a:rPr lang="en-AU" sz="36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find </a:t>
            </a:r>
            <a:r>
              <a:rPr lang="en-AU" sz="36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an object</a:t>
            </a:r>
            <a:r>
              <a:rPr lang="en-AU" sz="3600" b="1" dirty="0" smtClean="0">
                <a:solidFill>
                  <a:srgbClr val="FFFFFF"/>
                </a:solidFill>
                <a:effectLst/>
                <a:latin typeface="Bradley Hand ITC TT-Bold"/>
                <a:cs typeface="Bradley Hand ITC TT-Bold"/>
              </a:rPr>
              <a:t> </a:t>
            </a:r>
          </a:p>
          <a:p>
            <a:pPr lvl="0"/>
            <a:endParaRPr lang="en-AU" dirty="0">
              <a:solidFill>
                <a:srgbClr val="000000"/>
              </a:solidFill>
            </a:endParaRPr>
          </a:p>
          <a:p>
            <a:endParaRPr lang="en-AU" dirty="0" smtClean="0">
              <a:solidFill>
                <a:srgbClr val="000000"/>
              </a:solidFill>
              <a:effectLst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69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9035"/>
            <a:ext cx="7772400" cy="1186810"/>
          </a:xfrm>
        </p:spPr>
        <p:txBody>
          <a:bodyPr/>
          <a:lstStyle/>
          <a:p>
            <a:r>
              <a:rPr lang="en-US" dirty="0" smtClean="0"/>
              <a:t>Year 1 </a:t>
            </a:r>
            <a:r>
              <a:rPr lang="en-US" dirty="0" err="1" smtClean="0"/>
              <a:t>Maths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03235"/>
            <a:ext cx="7772400" cy="4934637"/>
          </a:xfrm>
        </p:spPr>
        <p:txBody>
          <a:bodyPr>
            <a:normAutofit/>
          </a:bodyPr>
          <a:lstStyle/>
          <a:p>
            <a:r>
              <a:rPr lang="en-AU" sz="3600" dirty="0">
                <a:solidFill>
                  <a:srgbClr val="FF0000"/>
                </a:solidFill>
              </a:rPr>
              <a:t>Learning Intention: </a:t>
            </a:r>
          </a:p>
          <a:p>
            <a:pPr lvl="0"/>
            <a:r>
              <a:rPr lang="en-AU" sz="36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Representing </a:t>
            </a:r>
            <a:r>
              <a:rPr lang="en-AU" sz="36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one-half</a:t>
            </a:r>
            <a:r>
              <a:rPr lang="en-AU" sz="3600" b="1" dirty="0" smtClean="0">
                <a:solidFill>
                  <a:srgbClr val="FFFFFF"/>
                </a:solidFill>
                <a:effectLst/>
                <a:latin typeface="Bradley Hand ITC TT-Bold"/>
                <a:cs typeface="Bradley Hand ITC TT-Bold"/>
              </a:rPr>
              <a:t> </a:t>
            </a:r>
            <a:endParaRPr lang="en-AU" sz="36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r>
              <a:rPr lang="en-AU" sz="3600" dirty="0">
                <a:solidFill>
                  <a:srgbClr val="FF0000"/>
                </a:solidFill>
              </a:rPr>
              <a:t>Success Criteria: </a:t>
            </a:r>
          </a:p>
          <a:p>
            <a:pPr lvl="0"/>
            <a:r>
              <a:rPr lang="en-AU" sz="36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Describe </a:t>
            </a:r>
            <a:r>
              <a:rPr lang="en-AU" sz="36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a 'whole'</a:t>
            </a:r>
          </a:p>
          <a:p>
            <a:r>
              <a:rPr lang="en-AU" sz="36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Share a whole into two equal </a:t>
            </a:r>
            <a:r>
              <a:rPr lang="en-AU" sz="3600" b="1" dirty="0" smtClean="0">
                <a:solidFill>
                  <a:srgbClr val="FFFFFF"/>
                </a:solidFill>
                <a:latin typeface="Bradley Hand ITC TT-Bold"/>
                <a:cs typeface="Bradley Hand ITC TT-Bold"/>
              </a:rPr>
              <a:t>parts</a:t>
            </a:r>
          </a:p>
          <a:p>
            <a:r>
              <a:rPr lang="en-AU" sz="3600" b="1" dirty="0">
                <a:solidFill>
                  <a:srgbClr val="FFFFFF"/>
                </a:solidFill>
                <a:latin typeface="Bradley Hand ITC TT-Bold"/>
                <a:cs typeface="Bradley Hand ITC TT-Bold"/>
              </a:rPr>
              <a:t>Make two equal parts of a whole</a:t>
            </a:r>
            <a:r>
              <a:rPr lang="en-AU" sz="3600" b="1" dirty="0" smtClean="0">
                <a:solidFill>
                  <a:srgbClr val="FFFFFF"/>
                </a:solidFill>
                <a:effectLst/>
                <a:latin typeface="Bradley Hand ITC TT-Bold"/>
                <a:cs typeface="Bradley Hand ITC TT-Bold"/>
              </a:rPr>
              <a:t>  </a:t>
            </a:r>
            <a:endParaRPr lang="en-AU" sz="3600" b="1" dirty="0">
              <a:solidFill>
                <a:srgbClr val="FFFFFF"/>
              </a:solidFill>
              <a:latin typeface="Bradley Hand ITC TT-Bold"/>
              <a:cs typeface="Bradley Hand ITC TT-Bold"/>
            </a:endParaRPr>
          </a:p>
          <a:p>
            <a:endParaRPr lang="en-AU" dirty="0" smtClean="0">
              <a:solidFill>
                <a:srgbClr val="000000"/>
              </a:solidFill>
              <a:effectLst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77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174</TotalTime>
  <Words>442</Words>
  <Application>Microsoft Macintosh PowerPoint</Application>
  <PresentationFormat>On-screen Show (4:3)</PresentationFormat>
  <Paragraphs>106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Perspective</vt:lpstr>
      <vt:lpstr>               Hattie and Timperley (2007)  describe three questions that guide learning for students:   Where am I going? (Learning intentions)  How am I going? (Success Criteria)  Where to next? (Feedback)  </vt:lpstr>
      <vt:lpstr>Can your students answer the following questions</vt:lpstr>
      <vt:lpstr>Learning Intentions</vt:lpstr>
      <vt:lpstr>The Difference Between Learning Intention and Success Criteria</vt:lpstr>
      <vt:lpstr>PowerPoint Presentation</vt:lpstr>
      <vt:lpstr>PowerPoint Presentation</vt:lpstr>
      <vt:lpstr>   Success criteria are: * how the pupils (and teacher)    know to what extent the    learning has been achieved * specific descriptions of what     learners can expect to learn and       what they need to show evidence     of </vt:lpstr>
      <vt:lpstr>Year 1 Maths</vt:lpstr>
      <vt:lpstr>Year 1 Maths</vt:lpstr>
      <vt:lpstr>Year 5 Maths</vt:lpstr>
      <vt:lpstr>Year 5 Maths</vt:lpstr>
      <vt:lpstr>Prep Maths</vt:lpstr>
      <vt:lpstr>Prep Maths</vt:lpstr>
      <vt:lpstr> Year 3 Science – Is it living?</vt:lpstr>
      <vt:lpstr>Year 4 Science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1 Maths</dc:title>
  <dc:creator>Glasshouse Country Christian College</dc:creator>
  <cp:lastModifiedBy>Glasshouse Country Christian College</cp:lastModifiedBy>
  <cp:revision>64</cp:revision>
  <dcterms:created xsi:type="dcterms:W3CDTF">2015-03-17T11:19:33Z</dcterms:created>
  <dcterms:modified xsi:type="dcterms:W3CDTF">2015-03-24T11:33:31Z</dcterms:modified>
</cp:coreProperties>
</file>